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7" r:id="rId2"/>
  </p:sldMasterIdLst>
  <p:notesMasterIdLst>
    <p:notesMasterId r:id="rId26"/>
  </p:notesMasterIdLst>
  <p:sldIdLst>
    <p:sldId id="256" r:id="rId3"/>
    <p:sldId id="257" r:id="rId4"/>
    <p:sldId id="392" r:id="rId5"/>
    <p:sldId id="394" r:id="rId6"/>
    <p:sldId id="393" r:id="rId7"/>
    <p:sldId id="258" r:id="rId8"/>
    <p:sldId id="432" r:id="rId9"/>
    <p:sldId id="533" r:id="rId10"/>
    <p:sldId id="534" r:id="rId11"/>
    <p:sldId id="535" r:id="rId12"/>
    <p:sldId id="540" r:id="rId13"/>
    <p:sldId id="541" r:id="rId14"/>
    <p:sldId id="542" r:id="rId15"/>
    <p:sldId id="543" r:id="rId16"/>
    <p:sldId id="546" r:id="rId17"/>
    <p:sldId id="547" r:id="rId18"/>
    <p:sldId id="548" r:id="rId19"/>
    <p:sldId id="549" r:id="rId20"/>
    <p:sldId id="550" r:id="rId21"/>
    <p:sldId id="544" r:id="rId22"/>
    <p:sldId id="545" r:id="rId23"/>
    <p:sldId id="414" r:id="rId24"/>
    <p:sldId id="387" r:id="rId25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3631"/>
  </p:normalViewPr>
  <p:slideViewPr>
    <p:cSldViewPr snapToGrid="0" snapToObjects="1">
      <p:cViewPr>
        <p:scale>
          <a:sx n="70" d="100"/>
          <a:sy n="70" d="100"/>
        </p:scale>
        <p:origin x="-1632" y="-59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2023/11/8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13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Microsoft YaHei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Microsoft YaHei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Microsoft YaHei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Microsoft YaHei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95325" y="4909820"/>
            <a:ext cx="7955280" cy="781050"/>
          </a:xfrm>
        </p:spPr>
        <p:txBody>
          <a:bodyPr/>
          <a:lstStyle/>
          <a:p>
            <a:r>
              <a:rPr kumimoji="1" lang="en-US" altLang="zh-CN" sz="3500" dirty="0"/>
              <a:t>Module Leader: Dr Grace U. Nneji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96595" y="855980"/>
            <a:ext cx="10619105" cy="2418715"/>
          </a:xfrm>
        </p:spPr>
        <p:txBody>
          <a:bodyPr tIns="540000"/>
          <a:lstStyle/>
          <a:p>
            <a:pPr algn="ctr"/>
            <a:r>
              <a:rPr lang="en-US" sz="6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Machine Learning </a:t>
            </a:r>
            <a:r>
              <a:rPr lang="en-US" sz="6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#6B</a:t>
            </a:r>
            <a:endParaRPr kumimoji="1" lang="en-US" sz="64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:\Machine Learning Course OBU\LOGO_ICON\Machine learning.pngMachine learni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8488045" y="3274695"/>
            <a:ext cx="3703955" cy="3583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36825" y="61089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8"/>
            <a:ext cx="5334673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06004" y="124460"/>
            <a:ext cx="583126" cy="583126"/>
          </a:xfrm>
          <a:prstGeom prst="rect">
            <a:avLst/>
          </a:prstGeom>
        </p:spPr>
      </p:pic>
      <p:sp>
        <p:nvSpPr>
          <p:cNvPr id="190" name="CustomShape 2"/>
          <p:cNvSpPr/>
          <p:nvPr/>
        </p:nvSpPr>
        <p:spPr>
          <a:xfrm>
            <a:off x="3169920" y="5992495"/>
            <a:ext cx="706374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191" name="Picture 2"/>
          <p:cNvPicPr/>
          <p:nvPr/>
        </p:nvPicPr>
        <p:blipFill rotWithShape="1">
          <a:blip r:embed="rId3"/>
          <a:srcRect l="11514" t="6571" r="14722" b="7787"/>
          <a:stretch>
            <a:fillRect/>
          </a:stretch>
        </p:blipFill>
        <p:spPr>
          <a:xfrm>
            <a:off x="3169920" y="1064895"/>
            <a:ext cx="5967095" cy="5019040"/>
          </a:xfrm>
          <a:prstGeom prst="rect">
            <a:avLst/>
          </a:prstGeom>
          <a:ln>
            <a:noFill/>
          </a:ln>
        </p:spPr>
      </p:pic>
      <p:sp>
        <p:nvSpPr>
          <p:cNvPr id="4" name="Rectangle 1"/>
          <p:cNvSpPr/>
          <p:nvPr/>
        </p:nvSpPr>
        <p:spPr>
          <a:xfrm>
            <a:off x="9407525" y="2312670"/>
            <a:ext cx="2537460" cy="1109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What is the value of k?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162290" y="2519680"/>
            <a:ext cx="1597660" cy="10420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039610" y="3569970"/>
            <a:ext cx="1941195" cy="1769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096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726903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7786" y="124460"/>
            <a:ext cx="691343" cy="69134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90" name="CustomShape 2"/>
          <p:cNvSpPr/>
          <p:nvPr/>
        </p:nvSpPr>
        <p:spPr>
          <a:xfrm>
            <a:off x="3169920" y="5992495"/>
            <a:ext cx="706374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191" name="Picture 2"/>
          <p:cNvPicPr/>
          <p:nvPr/>
        </p:nvPicPr>
        <p:blipFill rotWithShape="1">
          <a:blip r:embed="rId3"/>
          <a:srcRect l="11514" t="6571" r="14722" b="7787"/>
          <a:stretch>
            <a:fillRect/>
          </a:stretch>
        </p:blipFill>
        <p:spPr>
          <a:xfrm>
            <a:off x="3169920" y="1064895"/>
            <a:ext cx="5967095" cy="5019040"/>
          </a:xfrm>
          <a:prstGeom prst="rect">
            <a:avLst/>
          </a:prstGeom>
          <a:ln>
            <a:noFill/>
          </a:ln>
        </p:spPr>
      </p:pic>
      <p:sp>
        <p:nvSpPr>
          <p:cNvPr id="4" name="Rectangle 1"/>
          <p:cNvSpPr/>
          <p:nvPr/>
        </p:nvSpPr>
        <p:spPr>
          <a:xfrm>
            <a:off x="9407525" y="2312670"/>
            <a:ext cx="2537460" cy="278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What is the value of k?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162290" y="2519680"/>
            <a:ext cx="1597660" cy="10420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039610" y="3569970"/>
            <a:ext cx="1941195" cy="17697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10153087" y="3162617"/>
            <a:ext cx="1449315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= 3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096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726903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7786" y="124460"/>
            <a:ext cx="691343" cy="69134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90" name="CustomShape 2"/>
          <p:cNvSpPr/>
          <p:nvPr/>
        </p:nvSpPr>
        <p:spPr>
          <a:xfrm>
            <a:off x="3169920" y="5992495"/>
            <a:ext cx="706374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191" name="Picture 2"/>
          <p:cNvPicPr/>
          <p:nvPr/>
        </p:nvPicPr>
        <p:blipFill rotWithShape="1">
          <a:blip r:embed="rId3"/>
          <a:srcRect l="11514" t="6571" r="14722" b="7787"/>
          <a:stretch>
            <a:fillRect/>
          </a:stretch>
        </p:blipFill>
        <p:spPr>
          <a:xfrm>
            <a:off x="3169920" y="1064895"/>
            <a:ext cx="5967095" cy="5019040"/>
          </a:xfrm>
          <a:prstGeom prst="rect">
            <a:avLst/>
          </a:prstGeom>
          <a:ln>
            <a:noFill/>
          </a:ln>
        </p:spPr>
      </p:pic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/>
          <p:cNvSpPr/>
          <p:nvPr/>
        </p:nvSpPr>
        <p:spPr>
          <a:xfrm>
            <a:off x="9137332" y="2081212"/>
            <a:ext cx="2667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consider if k = 5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21440" y="124460"/>
            <a:ext cx="567690" cy="5676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90" name="CustomShape 2"/>
          <p:cNvSpPr/>
          <p:nvPr/>
        </p:nvSpPr>
        <p:spPr>
          <a:xfrm>
            <a:off x="3169920" y="5992495"/>
            <a:ext cx="706374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nearest neighbor labels</a:t>
            </a:r>
            <a:endParaRPr lang="en-GB" spc="-1" dirty="0">
              <a:latin typeface="Arial" panose="020B0604020202020204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Picture 2"/>
          <p:cNvPicPr/>
          <p:nvPr/>
        </p:nvPicPr>
        <p:blipFill rotWithShape="1">
          <a:blip r:embed="rId6"/>
          <a:srcRect l="12037" t="6650" b="5012"/>
          <a:stretch>
            <a:fillRect/>
          </a:stretch>
        </p:blipFill>
        <p:spPr>
          <a:xfrm>
            <a:off x="2633345" y="876300"/>
            <a:ext cx="6322060" cy="48672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6044" y="124460"/>
            <a:ext cx="553086" cy="553086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" name="Picture 2"/>
          <p:cNvPicPr/>
          <p:nvPr/>
        </p:nvPicPr>
        <p:blipFill rotWithShape="1">
          <a:blip r:embed="rId6"/>
          <a:srcRect l="12037" t="6650" b="5012"/>
          <a:stretch>
            <a:fillRect/>
          </a:stretch>
        </p:blipFill>
        <p:spPr>
          <a:xfrm>
            <a:off x="2633345" y="876300"/>
            <a:ext cx="6322060" cy="48672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3202" y="61613"/>
            <a:ext cx="491936" cy="491936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pic>
        <p:nvPicPr>
          <p:cNvPr id="444" name="Picture 1"/>
          <p:cNvPicPr/>
          <p:nvPr/>
        </p:nvPicPr>
        <p:blipFill rotWithShape="1">
          <a:blip r:embed="rId3"/>
          <a:srcRect l="10938" t="6322" r="13650" b="7799"/>
          <a:stretch>
            <a:fillRect/>
          </a:stretch>
        </p:blipFill>
        <p:spPr>
          <a:xfrm>
            <a:off x="3003124" y="727028"/>
            <a:ext cx="5969108" cy="5091159"/>
          </a:xfrm>
          <a:prstGeom prst="rect">
            <a:avLst/>
          </a:prstGeom>
          <a:ln>
            <a:noFill/>
          </a:ln>
        </p:spPr>
      </p:pic>
      <p:sp>
        <p:nvSpPr>
          <p:cNvPr id="443" name="CustomShape 2"/>
          <p:cNvSpPr/>
          <p:nvPr/>
        </p:nvSpPr>
        <p:spPr>
          <a:xfrm>
            <a:off x="2639377" y="5902642"/>
            <a:ext cx="6141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nearest neighbor labels</a:t>
            </a:r>
            <a:endParaRPr lang="en-GB" spc="-1" dirty="0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53140" y="25400"/>
            <a:ext cx="977265" cy="9772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443" name="CustomShape 2"/>
          <p:cNvSpPr/>
          <p:nvPr/>
        </p:nvSpPr>
        <p:spPr>
          <a:xfrm>
            <a:off x="2639060" y="5902325"/>
            <a:ext cx="6729095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one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447" name="Picture 1"/>
          <p:cNvPicPr/>
          <p:nvPr/>
        </p:nvPicPr>
        <p:blipFill rotWithShape="1">
          <a:blip r:embed="rId3"/>
          <a:srcRect l="11040" t="5804" r="4411" b="8435"/>
          <a:stretch>
            <a:fillRect/>
          </a:stretch>
        </p:blipFill>
        <p:spPr>
          <a:xfrm>
            <a:off x="2220277" y="847691"/>
            <a:ext cx="5991368" cy="49336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 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33135" y="52559"/>
            <a:ext cx="488633" cy="488633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443" name="CustomShape 2"/>
          <p:cNvSpPr/>
          <p:nvPr/>
        </p:nvSpPr>
        <p:spPr>
          <a:xfrm>
            <a:off x="2486025" y="5902325"/>
            <a:ext cx="686435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three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450" name="Picture 1"/>
          <p:cNvPicPr/>
          <p:nvPr/>
        </p:nvPicPr>
        <p:blipFill rotWithShape="1">
          <a:blip r:embed="rId3"/>
          <a:srcRect l="11424" t="7137" r="4507" b="7101"/>
          <a:stretch>
            <a:fillRect/>
          </a:stretch>
        </p:blipFill>
        <p:spPr>
          <a:xfrm>
            <a:off x="2901632" y="847691"/>
            <a:ext cx="5957248" cy="49336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 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4613" y="124984"/>
            <a:ext cx="488632" cy="488632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443" name="CustomShape 2"/>
          <p:cNvSpPr/>
          <p:nvPr/>
        </p:nvSpPr>
        <p:spPr>
          <a:xfrm>
            <a:off x="2733675" y="5902325"/>
            <a:ext cx="686435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five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453" name="Picture 1"/>
          <p:cNvPicPr/>
          <p:nvPr/>
        </p:nvPicPr>
        <p:blipFill rotWithShape="1">
          <a:blip r:embed="rId3"/>
          <a:srcRect l="12003" t="6776" r="2870" b="8650"/>
          <a:stretch>
            <a:fillRect/>
          </a:stretch>
        </p:blipFill>
        <p:spPr>
          <a:xfrm>
            <a:off x="2766377" y="803534"/>
            <a:ext cx="6032310" cy="486542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 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78401" y="79719"/>
            <a:ext cx="488632" cy="488632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443" name="CustomShape 2"/>
          <p:cNvSpPr/>
          <p:nvPr/>
        </p:nvSpPr>
        <p:spPr>
          <a:xfrm>
            <a:off x="2546985" y="5986145"/>
            <a:ext cx="686435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54" tIns="44977" rIns="89954" bIns="44977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 panose="020B0604020202020204"/>
                <a:ea typeface="DejaVu Sans"/>
              </a:rPr>
              <a:t>Figure: Classification based on seven nearest neighbor labels</a:t>
            </a:r>
            <a:endParaRPr lang="en-GB" spc="-1" dirty="0">
              <a:latin typeface="Arial" panose="020B0604020202020204"/>
            </a:endParaRPr>
          </a:p>
        </p:txBody>
      </p:sp>
      <p:pic>
        <p:nvPicPr>
          <p:cNvPr id="456" name="Picture 1"/>
          <p:cNvPicPr/>
          <p:nvPr/>
        </p:nvPicPr>
        <p:blipFill rotWithShape="1">
          <a:blip r:embed="rId3"/>
          <a:srcRect l="10932" t="6188" r="3737" b="7102"/>
          <a:stretch>
            <a:fillRect/>
          </a:stretch>
        </p:blipFill>
        <p:spPr>
          <a:xfrm>
            <a:off x="2734627" y="913751"/>
            <a:ext cx="6046711" cy="49882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721604" y="1396800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01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543929" y="1474905"/>
            <a:ext cx="4330700" cy="405130"/>
          </a:xfrm>
        </p:spPr>
        <p:txBody>
          <a:bodyPr/>
          <a:lstStyle/>
          <a:p>
            <a:r>
              <a:rPr kumimoji="1" lang="en-US" altLang="zh-CN" sz="2200" dirty="0">
                <a:latin typeface="Times New Roman" panose="02020603050405020304" charset="0"/>
                <a:cs typeface="Times New Roman" panose="02020603050405020304" charset="0"/>
              </a:rPr>
              <a:t>Rules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708904" y="2167690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02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7558534" y="2280085"/>
            <a:ext cx="4316095" cy="405130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Learning outcomes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6708904" y="2911910"/>
            <a:ext cx="964565" cy="593725"/>
          </a:xfrm>
        </p:spPr>
        <p:txBody>
          <a:bodyPr/>
          <a:lstStyle/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03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7543929" y="3014780"/>
            <a:ext cx="4820285" cy="405130"/>
          </a:xfrm>
        </p:spPr>
        <p:txBody>
          <a:bodyPr/>
          <a:lstStyle/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</a:rPr>
              <a:t>References</a:t>
            </a:r>
          </a:p>
        </p:txBody>
      </p:sp>
      <p:sp>
        <p:nvSpPr>
          <p:cNvPr id="14" name="矩形 13"/>
          <p:cNvSpPr/>
          <p:nvPr/>
        </p:nvSpPr>
        <p:spPr>
          <a:xfrm>
            <a:off x="853440" y="1985645"/>
            <a:ext cx="4067175" cy="2425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4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CONTENTS</a:t>
            </a:r>
            <a:endParaRPr lang="zh-CN" altLang="en-US" sz="48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8" name="文本占位符 4"/>
          <p:cNvSpPr>
            <a:spLocks noGrp="1"/>
          </p:cNvSpPr>
          <p:nvPr/>
        </p:nvSpPr>
        <p:spPr>
          <a:xfrm>
            <a:off x="7591099" y="4736713"/>
            <a:ext cx="432625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kNN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9" name="文本占位符 4"/>
          <p:cNvSpPr>
            <a:spLocks noGrp="1"/>
          </p:cNvSpPr>
          <p:nvPr/>
        </p:nvSpPr>
        <p:spPr>
          <a:xfrm>
            <a:off x="7570290" y="3932063"/>
            <a:ext cx="4778375" cy="4051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Introduce to Supervised Learning Algorithms</a:t>
            </a:r>
            <a:endParaRPr kumimoji="1" lang="en-US" altLang="zh-CN" sz="2200" b="1" dirty="0">
              <a:effectLst/>
              <a:latin typeface="Times New Roman" panose="02020603050405020304" charset="0"/>
              <a:ea typeface="Calibri" panose="020F0502020204030204" pitchFamily="34" charset="0"/>
              <a:cs typeface="Times New Roman" panose="02020603050405020304" charset="0"/>
            </a:endParaRPr>
          </a:p>
        </p:txBody>
      </p:sp>
      <p:sp>
        <p:nvSpPr>
          <p:cNvPr id="11" name="文本占位符 5"/>
          <p:cNvSpPr>
            <a:spLocks noGrp="1"/>
          </p:cNvSpPr>
          <p:nvPr/>
        </p:nvSpPr>
        <p:spPr>
          <a:xfrm>
            <a:off x="6727010" y="3729498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04</a:t>
            </a:r>
          </a:p>
        </p:txBody>
      </p:sp>
      <p:sp>
        <p:nvSpPr>
          <p:cNvPr id="12" name="文本占位符 5"/>
          <p:cNvSpPr>
            <a:spLocks noGrp="1"/>
          </p:cNvSpPr>
          <p:nvPr/>
        </p:nvSpPr>
        <p:spPr>
          <a:xfrm>
            <a:off x="6750685" y="4672867"/>
            <a:ext cx="964565" cy="59372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Times New Roman" panose="02020603050405020304" charset="0"/>
                <a:cs typeface="Times New Roman" panose="02020603050405020304" charset="0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 Quiz 1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2634" y="52560"/>
            <a:ext cx="659664" cy="659664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 Nearest Neighbor | KNN Algorithm | KNN in Python &amp; 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42" y="1020761"/>
            <a:ext cx="5867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/>
          <p:cNvSpPr/>
          <p:nvPr/>
        </p:nvSpPr>
        <p:spPr>
          <a:xfrm>
            <a:off x="6154420" y="2494280"/>
            <a:ext cx="1447800" cy="586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Question 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k</a:t>
            </a:r>
            <a:r>
              <a:rPr lang="en-US" b="1" dirty="0" smtClean="0">
                <a:solidFill>
                  <a:schemeClr val="tx1"/>
                </a:solidFill>
              </a:rPr>
              <a:t> =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13"/>
          <p:cNvSpPr/>
          <p:nvPr/>
        </p:nvSpPr>
        <p:spPr>
          <a:xfrm>
            <a:off x="6459220" y="5116195"/>
            <a:ext cx="1752600" cy="654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Question B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K =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8688387" y="1183610"/>
            <a:ext cx="3258742" cy="4539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1. What is the value of k for Question A?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a. k = 1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b. k = 3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c. k = 5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2. 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What is the value of k for Question 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B?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a. k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 = 1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b. 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k = 3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c. k = 5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38658" y="2518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 Nearest Neighbor (kNN) Quiz 2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71957" y="55354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4613" y="67474"/>
            <a:ext cx="488632" cy="488632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24155" y="6501765"/>
            <a:ext cx="106641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Reference Book: Hands on Machine Learning with Scikit Learn and TensorFlow </a:t>
            </a:r>
          </a:p>
        </p:txBody>
      </p:sp>
      <p:sp>
        <p:nvSpPr>
          <p:cNvPr id="10" name="Rectangle 8"/>
          <p:cNvSpPr/>
          <p:nvPr/>
        </p:nvSpPr>
        <p:spPr>
          <a:xfrm>
            <a:off x="448945" y="1398270"/>
            <a:ext cx="1704975" cy="115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151638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528320" y="1990090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1"/>
          <p:cNvSpPr/>
          <p:nvPr/>
        </p:nvSpPr>
        <p:spPr>
          <a:xfrm>
            <a:off x="996950" y="1571625"/>
            <a:ext cx="103124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1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2"/>
          <p:cNvSpPr/>
          <p:nvPr/>
        </p:nvSpPr>
        <p:spPr>
          <a:xfrm>
            <a:off x="998855" y="2080895"/>
            <a:ext cx="948055" cy="23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2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 Nearest Neighbor | KNN Algorithm | KNN in Python &amp; 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42" y="1020761"/>
            <a:ext cx="5867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/>
          <p:cNvSpPr/>
          <p:nvPr/>
        </p:nvSpPr>
        <p:spPr>
          <a:xfrm>
            <a:off x="5964555" y="2494280"/>
            <a:ext cx="1586230" cy="586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Question C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13"/>
          <p:cNvSpPr/>
          <p:nvPr/>
        </p:nvSpPr>
        <p:spPr>
          <a:xfrm>
            <a:off x="6459220" y="5116195"/>
            <a:ext cx="1752600" cy="6546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Question D ?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8723630" y="1227455"/>
            <a:ext cx="3258820" cy="4765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7500" lnSpcReduction="10000"/>
          </a:bodyPr>
          <a:lstStyle/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3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. Where would you classify the new data (green icon) in Question C?</a:t>
            </a:r>
          </a:p>
          <a:p>
            <a:pPr marL="108585">
              <a:lnSpc>
                <a:spcPct val="140000"/>
              </a:lnSpc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a.      Class 1</a:t>
            </a:r>
          </a:p>
          <a:p>
            <a:pPr marL="108585">
              <a:lnSpc>
                <a:spcPct val="140000"/>
              </a:lnSpc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b.      Class 2</a:t>
            </a: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4. </a:t>
            </a: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Where would you classify the new data (green icon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) in Question D?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lnSpc>
                <a:spcPct val="140000"/>
              </a:lnSpc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a. 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     Class 1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108585">
              <a:lnSpc>
                <a:spcPct val="140000"/>
              </a:lnSpc>
              <a:spcBef>
                <a:spcPts val="595"/>
              </a:spcBef>
              <a:buClr>
                <a:srgbClr val="000000"/>
              </a:buClr>
              <a:buSzPct val="45000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r>
              <a:rPr lang="en-US" sz="2400" spc="-1" dirty="0">
                <a:solidFill>
                  <a:srgbClr val="000000"/>
                </a:solidFill>
                <a:latin typeface="Arial" panose="020B0604020202020204"/>
              </a:rPr>
              <a:t>b</a:t>
            </a:r>
            <a:r>
              <a:rPr lang="en-US" sz="2400" spc="-1" dirty="0" smtClean="0">
                <a:solidFill>
                  <a:srgbClr val="000000"/>
                </a:solidFill>
                <a:latin typeface="Arial" panose="020B0604020202020204"/>
              </a:rPr>
              <a:t>.      Class 2</a:t>
            </a: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  <a:p>
            <a:pPr marL="565785" indent="-457200">
              <a:spcBef>
                <a:spcPts val="595"/>
              </a:spcBef>
              <a:buClr>
                <a:srgbClr val="000000"/>
              </a:buClr>
              <a:buSzPct val="45000"/>
              <a:buAutoNum type="arabicPeriod"/>
              <a:tabLst>
                <a:tab pos="0" algn="l"/>
                <a:tab pos="448310" algn="l"/>
                <a:tab pos="897255" algn="l"/>
                <a:tab pos="1346200" algn="l"/>
                <a:tab pos="1795780" algn="l"/>
                <a:tab pos="2244725" algn="l"/>
                <a:tab pos="2693670" algn="l"/>
                <a:tab pos="3142615" algn="l"/>
                <a:tab pos="3591560" algn="l"/>
                <a:tab pos="4040505" algn="l"/>
                <a:tab pos="4490085" algn="l"/>
                <a:tab pos="4939030" algn="l"/>
                <a:tab pos="5387975" algn="l"/>
                <a:tab pos="5836920" algn="l"/>
                <a:tab pos="6285865" algn="l"/>
                <a:tab pos="6734810" algn="l"/>
                <a:tab pos="7184390" algn="l"/>
                <a:tab pos="7633335" algn="l"/>
                <a:tab pos="8082280" algn="l"/>
                <a:tab pos="8531225" algn="l"/>
                <a:tab pos="8980170" algn="l"/>
              </a:tabLst>
            </a:pPr>
            <a:endParaRPr lang="en-US" sz="2400" spc="-1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45" y="223774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9001125" y="2719705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065" y="4514850"/>
            <a:ext cx="375920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18008" r="4980"/>
          <a:stretch>
            <a:fillRect/>
          </a:stretch>
        </p:blipFill>
        <p:spPr bwMode="auto">
          <a:xfrm>
            <a:off x="8979535" y="4993005"/>
            <a:ext cx="441960" cy="40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60981"/>
            <a:ext cx="970383" cy="652366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70562" y="625089"/>
            <a:ext cx="11124868" cy="1261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236220" y="980440"/>
            <a:ext cx="11719560" cy="529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In this practical session, we performed the following steps:</a:t>
            </a:r>
          </a:p>
          <a:p>
            <a:pPr marL="457200" indent="-45720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Imported necessary libraries.</a:t>
            </a:r>
          </a:p>
          <a:p>
            <a:pPr marL="457200" indent="-45720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Loaded and explored the dataset.</a:t>
            </a:r>
          </a:p>
          <a:p>
            <a:pPr marL="457200" indent="-45720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Preprocessed the data by separating features and target variable and splitting it into training and testing sets.</a:t>
            </a:r>
          </a:p>
          <a:p>
            <a:pPr marL="457200" indent="-45720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Built and trained a kNN model with a specified number of neighbors (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k=3).</a:t>
            </a:r>
            <a:endParaRPr lang="en-US" sz="28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457200" indent="-457200" algn="just">
              <a:lnSpc>
                <a:spcPct val="14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Made predictions on the test set and evaluated the model's performance using accuracy and a classification report.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82337" y="6247956"/>
            <a:ext cx="609663" cy="609663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1109980" y="99060"/>
            <a:ext cx="11082020" cy="652145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Seminar </a:t>
            </a:r>
            <a:r>
              <a:rPr kumimoji="1" lang="en-US" altLang="zh-CN" sz="2400" dirty="0" smtClean="0"/>
              <a:t>Session </a:t>
            </a:r>
            <a:r>
              <a:rPr kumimoji="1" lang="en-US" altLang="zh-CN" sz="2400" dirty="0"/>
              <a:t>-kNN Case </a:t>
            </a:r>
            <a:r>
              <a:rPr kumimoji="1" lang="en-US" altLang="zh-CN" sz="2400" dirty="0" smtClean="0"/>
              <a:t>Study based on Social Media Advertisement.</a:t>
            </a:r>
            <a:endParaRPr kumimoji="1"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3860" y="1619885"/>
            <a:ext cx="9062720" cy="3408045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       Listening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Rules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524000" y="1003128"/>
            <a:ext cx="203132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70280" y="93997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28067" y="109202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93395" y="1518920"/>
            <a:ext cx="11205210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8897007" y="0"/>
            <a:ext cx="3294993" cy="23300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71230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Learning Outcomes</a:t>
            </a:r>
          </a:p>
        </p:txBody>
      </p:sp>
      <p:sp>
        <p:nvSpPr>
          <p:cNvPr id="13" name="矩形 12"/>
          <p:cNvSpPr/>
          <p:nvPr/>
        </p:nvSpPr>
        <p:spPr>
          <a:xfrm>
            <a:off x="1601470" y="803449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10262" y="734523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451485" y="892175"/>
            <a:ext cx="11205210" cy="368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Students will be able to: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nderstand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concept and structure on how to 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use algorithm are used to predict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and classify data.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evelop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proficiency in implementing 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model </a:t>
            </a:r>
            <a:r>
              <a:rPr lang="en-US" sz="28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using </a:t>
            </a: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necessary libraries.</a:t>
            </a:r>
            <a:endParaRPr lang="en-US" sz="28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en-US" sz="28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Picture 4" descr="learning outcome"/>
          <p:cNvPicPr>
            <a:picLocks noChangeAspect="1"/>
          </p:cNvPicPr>
          <p:nvPr/>
        </p:nvPicPr>
        <p:blipFill rotWithShape="1">
          <a:blip r:embed="rId2"/>
          <a:srcRect l="13072" r="9561"/>
          <a:stretch>
            <a:fillRect/>
          </a:stretch>
        </p:blipFill>
        <p:spPr>
          <a:xfrm>
            <a:off x="9900746" y="-1"/>
            <a:ext cx="2291254" cy="171844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4000" y="1003128"/>
            <a:ext cx="2031325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70280" y="939974"/>
            <a:ext cx="2031325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28067" y="1092028"/>
            <a:ext cx="20313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588579" y="1572904"/>
            <a:ext cx="11204028" cy="385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Bishop, C. M. (2006). Pattern Recognition and Machine Learning. Springer.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Murphy, K. P. (2012). Machine Learning: A Probabilistic Perspective.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5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r="17756"/>
          <a:stretch>
            <a:fillRect/>
          </a:stretch>
        </p:blipFill>
        <p:spPr>
          <a:xfrm flipH="1">
            <a:off x="10505089" y="-1"/>
            <a:ext cx="1671145" cy="1640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70" y="644525"/>
            <a:ext cx="6696075" cy="6241415"/>
          </a:xfrm>
        </p:spPr>
        <p:txBody>
          <a:bodyPr anchor="ctr"/>
          <a:lstStyle/>
          <a:p>
            <a:pPr algn="ctr"/>
            <a:r>
              <a:rPr kumimoji="1" lang="en-US" altLang="zh-CN" sz="9600" dirty="0" smtClean="0"/>
              <a:t>Seminar Session on </a:t>
            </a:r>
            <a:r>
              <a:rPr kumimoji="1" lang="en-US" altLang="zh-CN" sz="9600" dirty="0" err="1" smtClean="0"/>
              <a:t>kNN</a:t>
            </a:r>
            <a:endParaRPr kumimoji="1" lang="en-US" altLang="zh-CN" sz="9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06246"/>
            <a:ext cx="970383" cy="652366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096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5081176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0840" y="811316"/>
            <a:ext cx="11449685" cy="553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Definition </a:t>
            </a:r>
          </a:p>
          <a:p>
            <a:pPr indent="0" algn="just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k-Nearest Neighbors (kNN) is a simple and versatile supervised learning algorithm used for classification and regression tasks.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Intuition </a:t>
            </a:r>
          </a:p>
          <a:p>
            <a:pPr indent="0" algn="just">
              <a:lnSpc>
                <a:spcPct val="12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kNN makes predictions based on the majority class (for classification) or the average value (for regression) of the k-nearest neighbors to a new data point.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How kNN Works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Nearest Neighbors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: kNN searches for the k closest data points to the new data point based on a distance metric (e.g., Euclidean distance).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Majority Voting (Classification):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In classification, the majority class among the k-nearest neighbors determines the predicted class for the new data point.</a:t>
            </a:r>
          </a:p>
          <a:p>
            <a:pPr marL="342900" indent="-342900" algn="just">
              <a:lnSpc>
                <a:spcPct val="10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2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Averaging (Regression):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In regression, the average value of the target variable among the k-nearest neighbors becomes the predicted value.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85228" y="53357"/>
            <a:ext cx="567690" cy="56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096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138555" y="638349"/>
            <a:ext cx="4800518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0840" y="929005"/>
            <a:ext cx="11449685" cy="534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Choosing the Value of k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Hyperparameter k: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The choice of k significantly impacts the performance of the kNN model.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Small k: 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Low bias, high variance (prone to noise).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Large k: 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High bias, low variance (smooth decision boundaries).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Distance Metrics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Common Distance Metrics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: Euclidean distance, Manhattan distance (L1 norm), Minkowski distance, etc.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Feature Scaling: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Feature scaling is crucial when using distance-based algorithms like kNN.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4281" y="62410"/>
            <a:ext cx="567690" cy="56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09635"/>
            <a:ext cx="6435012" cy="652366"/>
          </a:xfrm>
        </p:spPr>
        <p:txBody>
          <a:bodyPr/>
          <a:lstStyle/>
          <a:p>
            <a:r>
              <a:rPr kumimoji="1" lang="en-US" altLang="zh-CN" dirty="0"/>
              <a:t>k-Nearest Neighbor (kNN)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84237" y="674561"/>
            <a:ext cx="502685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370840" y="929005"/>
            <a:ext cx="11449685" cy="479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Handling Ties and Weighted kNN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Ties: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Dealing with ties when there are equal votes in classification or equal distances in regression.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Weighted kNN: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Assigning weights to the neighbors based on their distances (inverse weighting) to give more influence to closer neighbors.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Pros and Cons of kNN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Advantages: 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Simple, easy to understand, and no model training required.</a:t>
            </a:r>
          </a:p>
          <a:p>
            <a:pPr marL="342900" indent="-3429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Char char="v"/>
            </a:pPr>
            <a:r>
              <a:rPr lang="en-US" sz="2400" b="1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Disadvantages:</a:t>
            </a:r>
            <a:r>
              <a:rPr lang="en-US" sz="24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Computationally expensive for large datasets, sensitive to irrelevant features, and may struggle with high-dimensional data..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94281" y="71463"/>
            <a:ext cx="567690" cy="56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Microsoft YaHei" panose="020B0503020204020204" pitchFamily="34" charset="-122"/>
            <a:ea typeface="Microsoft YaHei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1114</Words>
  <Application>Microsoft Office PowerPoint</Application>
  <PresentationFormat>Custom</PresentationFormat>
  <Paragraphs>156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Grace</cp:lastModifiedBy>
  <cp:revision>208</cp:revision>
  <dcterms:created xsi:type="dcterms:W3CDTF">2015-08-18T02:51:00Z</dcterms:created>
  <dcterms:modified xsi:type="dcterms:W3CDTF">2023-11-08T17:26:28Z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1033-11.2.0.11537</vt:lpwstr>
  </property>
  <property fmtid="{D5CDD505-2E9C-101B-9397-08002B2CF9AE}" pid="3" name="ICV">
    <vt:lpwstr>34F521039A3A4338B673C32A4D87CC2D</vt:lpwstr>
  </property>
</Properties>
</file>